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2370" y="-19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28/10/2023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1353B709-5DAF-C502-8A91-737C56774A30}"/>
              </a:ext>
            </a:extLst>
          </p:cNvPr>
          <p:cNvPicPr>
            <a:picLocks noChangeAspect="1"/>
          </p:cNvPicPr>
          <p:nvPr/>
        </p:nvPicPr>
        <p:blipFill>
          <a:blip r:embed="rId2"/>
          <a:srcRect l="1219" r="1219"/>
          <a:stretch/>
        </p:blipFill>
        <p:spPr>
          <a:xfrm>
            <a:off x="15408273" y="26480756"/>
            <a:ext cx="14083937" cy="10825298"/>
          </a:xfrm>
          <a:prstGeom prst="rect">
            <a:avLst/>
          </a:prstGeom>
        </p:spPr>
      </p:pic>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527500" y="18286055"/>
            <a:ext cx="10569198" cy="15257987"/>
          </a:xfrm>
        </p:spPr>
        <p:txBody>
          <a:bodyPr>
            <a:normAutofit/>
          </a:bodyPr>
          <a:lstStyle/>
          <a:p>
            <a:pPr>
              <a:lnSpc>
                <a:spcPct val="100000"/>
              </a:lnSpc>
            </a:pPr>
            <a:r>
              <a:rPr lang="nl-BE" dirty="0" err="1"/>
              <a:t>MusicLightTiles</a:t>
            </a:r>
            <a:br>
              <a:rPr lang="nl-BE" dirty="0">
                <a:solidFill>
                  <a:srgbClr val="E00020"/>
                </a:solidFill>
              </a:rPr>
            </a:br>
            <a:br>
              <a:rPr lang="nl-BE" sz="6000" dirty="0">
                <a:solidFill>
                  <a:schemeClr val="accent6">
                    <a:lumMod val="60000"/>
                    <a:lumOff val="40000"/>
                  </a:schemeClr>
                </a:solidFill>
              </a:rPr>
            </a:br>
            <a:r>
              <a:rPr lang="nl-BE" sz="6000" dirty="0" err="1">
                <a:solidFill>
                  <a:srgbClr val="E00020"/>
                </a:solidFill>
              </a:rPr>
              <a:t>Tiles</a:t>
            </a:r>
            <a:r>
              <a:rPr lang="nl-BE" sz="6000" dirty="0">
                <a:solidFill>
                  <a:srgbClr val="E00020"/>
                </a:solidFill>
              </a:rPr>
              <a:t> </a:t>
            </a:r>
            <a:r>
              <a:rPr lang="nl-BE" sz="6000" dirty="0" err="1">
                <a:solidFill>
                  <a:srgbClr val="E00020"/>
                </a:solidFill>
              </a:rPr>
              <a:t>that</a:t>
            </a:r>
            <a:r>
              <a:rPr lang="nl-BE" sz="6000" dirty="0">
                <a:solidFill>
                  <a:srgbClr val="E00020"/>
                </a:solidFill>
              </a:rPr>
              <a:t> dance </a:t>
            </a:r>
            <a:r>
              <a:rPr lang="nl-BE" sz="6000" dirty="0" err="1">
                <a:solidFill>
                  <a:srgbClr val="E00020"/>
                </a:solidFill>
              </a:rPr>
              <a:t>with</a:t>
            </a:r>
            <a:r>
              <a:rPr lang="nl-BE" sz="6000" dirty="0">
                <a:solidFill>
                  <a:srgbClr val="E00020"/>
                </a:solidFill>
              </a:rPr>
              <a:t> </a:t>
            </a:r>
            <a:r>
              <a:rPr lang="nl-BE" sz="6000" dirty="0" err="1">
                <a:solidFill>
                  <a:srgbClr val="E00020"/>
                </a:solidFill>
              </a:rPr>
              <a:t>you</a:t>
            </a:r>
            <a:br>
              <a:rPr lang="nl-BE" sz="6000" dirty="0">
                <a:solidFill>
                  <a:schemeClr val="accent6">
                    <a:lumMod val="60000"/>
                    <a:lumOff val="40000"/>
                  </a:schemeClr>
                </a:solidFill>
              </a:rPr>
            </a:br>
            <a:br>
              <a:rPr lang="nl-BE" sz="6000" dirty="0">
                <a:solidFill>
                  <a:schemeClr val="accent6">
                    <a:lumMod val="60000"/>
                    <a:lumOff val="40000"/>
                  </a:schemeClr>
                </a:solidFill>
              </a:rPr>
            </a:br>
            <a:r>
              <a:rPr lang="nl-BE" sz="3000" dirty="0">
                <a:solidFill>
                  <a:schemeClr val="accent6">
                    <a:lumMod val="60000"/>
                    <a:lumOff val="40000"/>
                  </a:schemeClr>
                </a:solidFill>
              </a:rPr>
              <a:t>Dit project is een set 3D-geprinte tegels die oplichten en muziek afspelen als je erop staat. </a:t>
            </a:r>
            <a:br>
              <a:rPr lang="nl-BE" sz="3000" dirty="0">
                <a:solidFill>
                  <a:schemeClr val="accent6">
                    <a:lumMod val="60000"/>
                    <a:lumOff val="40000"/>
                  </a:schemeClr>
                </a:solidFill>
                <a:highlight>
                  <a:srgbClr val="FFFF00"/>
                </a:highlight>
              </a:rPr>
            </a:br>
            <a:br>
              <a:rPr lang="nl-BE" sz="3000" dirty="0">
                <a:solidFill>
                  <a:schemeClr val="accent6">
                    <a:lumMod val="60000"/>
                    <a:lumOff val="40000"/>
                  </a:schemeClr>
                </a:solidFill>
                <a:highlight>
                  <a:srgbClr val="FFFF00"/>
                </a:highlight>
              </a:rPr>
            </a:br>
            <a:r>
              <a:rPr lang="nl-BE" sz="3000" dirty="0">
                <a:solidFill>
                  <a:schemeClr val="accent6">
                    <a:lumMod val="60000"/>
                    <a:lumOff val="40000"/>
                  </a:schemeClr>
                </a:solidFill>
              </a:rPr>
              <a:t>De tegels zijn zo ontworpen dat ze zowel samen (bv. dansvloer) als individueel (bv. stapsteen) kunnen worden gebruikt.</a:t>
            </a:r>
            <a:br>
              <a:rPr lang="nl-BE" sz="3000" dirty="0">
                <a:solidFill>
                  <a:schemeClr val="accent6">
                    <a:lumMod val="60000"/>
                    <a:lumOff val="40000"/>
                  </a:schemeClr>
                </a:solidFill>
              </a:rPr>
            </a:br>
            <a:br>
              <a:rPr lang="nl-BE" sz="3000" dirty="0">
                <a:solidFill>
                  <a:schemeClr val="accent6">
                    <a:lumMod val="60000"/>
                    <a:lumOff val="40000"/>
                  </a:schemeClr>
                </a:solidFill>
              </a:rPr>
            </a:br>
            <a:r>
              <a:rPr lang="nl-BE" sz="3000" dirty="0">
                <a:solidFill>
                  <a:schemeClr val="accent6">
                    <a:lumMod val="60000"/>
                    <a:lumOff val="40000"/>
                  </a:schemeClr>
                </a:solidFill>
              </a:rPr>
              <a:t>Elke tegel wordt aangestuurd door een ESP32 microcontroller die zijn commando’s krijgt via MQTT. </a:t>
            </a:r>
            <a:br>
              <a:rPr lang="nl-BE" sz="3000" dirty="0">
                <a:solidFill>
                  <a:schemeClr val="accent6">
                    <a:lumMod val="60000"/>
                    <a:lumOff val="40000"/>
                  </a:schemeClr>
                </a:solidFill>
              </a:rPr>
            </a:br>
            <a:br>
              <a:rPr lang="nl-BE" sz="3000" dirty="0">
                <a:solidFill>
                  <a:schemeClr val="accent6">
                    <a:lumMod val="60000"/>
                    <a:lumOff val="40000"/>
                  </a:schemeClr>
                </a:solidFill>
              </a:rPr>
            </a:br>
            <a:r>
              <a:rPr lang="nl-BE" sz="3000" dirty="0">
                <a:solidFill>
                  <a:schemeClr val="accent6">
                    <a:lumMod val="60000"/>
                    <a:lumOff val="40000"/>
                  </a:schemeClr>
                </a:solidFill>
              </a:rPr>
              <a:t>De microcontroller verwerkt deze commando’s en stuurt vervolgens een speaker en led strip aan die zijn verwerkt in de tegel.</a:t>
            </a:r>
            <a:br>
              <a:rPr lang="nl-BE" sz="3000" dirty="0">
                <a:solidFill>
                  <a:schemeClr val="accent6">
                    <a:lumMod val="60000"/>
                    <a:lumOff val="40000"/>
                  </a:schemeClr>
                </a:solidFill>
              </a:rPr>
            </a:br>
            <a:endParaRPr lang="nl-BE" dirty="0">
              <a:solidFill>
                <a:schemeClr val="accent6">
                  <a:lumMod val="60000"/>
                  <a:lumOff val="40000"/>
                </a:schemeClr>
              </a:solidFill>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a:solidFill>
                  <a:srgbClr val="E00020"/>
                </a:solidFill>
              </a:rPr>
              <a:t>Professionele bachelor</a:t>
            </a:r>
          </a:p>
          <a:p>
            <a:r>
              <a:rPr lang="nl-BE" sz="600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8978795"/>
            <a:ext cx="7474931" cy="2523768"/>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200" dirty="0"/>
              <a:t>Rob Cocquyt</a:t>
            </a:r>
            <a:r>
              <a:rPr lang="nl-BE" sz="3000" dirty="0"/>
              <a:t>, 3</a:t>
            </a:r>
            <a:r>
              <a:rPr lang="nl-BE" sz="3000" baseline="30000" dirty="0"/>
              <a:t>de</a:t>
            </a:r>
            <a:r>
              <a:rPr lang="nl-BE" sz="3000" dirty="0"/>
              <a:t> </a:t>
            </a:r>
            <a:r>
              <a:rPr lang="nl-BE" sz="3000" dirty="0" err="1"/>
              <a:t>jaars</a:t>
            </a:r>
            <a:r>
              <a:rPr lang="nl-BE" sz="3000" dirty="0"/>
              <a:t> – Software &amp; AI</a:t>
            </a:r>
          </a:p>
          <a:p>
            <a:pPr marL="457200" indent="-457200">
              <a:buFont typeface="Arial" panose="020B0604020202020204" pitchFamily="34" charset="0"/>
              <a:buChar char="•"/>
            </a:pPr>
            <a:r>
              <a:rPr lang="nl-BE" sz="3200" dirty="0"/>
              <a:t>Ruben </a:t>
            </a:r>
            <a:r>
              <a:rPr lang="nl-BE" sz="3200" dirty="0" err="1"/>
              <a:t>Belligh</a:t>
            </a:r>
            <a:r>
              <a:rPr lang="nl-BE" sz="3000" dirty="0"/>
              <a:t>, 2</a:t>
            </a:r>
            <a:r>
              <a:rPr lang="nl-BE" sz="3000" baseline="30000" dirty="0"/>
              <a:t>de</a:t>
            </a:r>
            <a:r>
              <a:rPr lang="nl-BE" sz="3000" dirty="0"/>
              <a:t> </a:t>
            </a:r>
            <a:r>
              <a:rPr lang="nl-BE" sz="3000" dirty="0" err="1"/>
              <a:t>jaars</a:t>
            </a:r>
            <a:r>
              <a:rPr lang="nl-BE" sz="3000" dirty="0"/>
              <a:t> - Netwerken</a:t>
            </a:r>
          </a:p>
          <a:p>
            <a:pPr marL="457200" indent="-457200">
              <a:buFont typeface="Arial" panose="020B0604020202020204" pitchFamily="34" charset="0"/>
              <a:buChar char="•"/>
            </a:pPr>
            <a:r>
              <a:rPr lang="nl-BE" sz="3200" dirty="0"/>
              <a:t>Luca De Clerck</a:t>
            </a:r>
            <a:r>
              <a:rPr lang="nl-BE" sz="3000" dirty="0"/>
              <a:t>,  2</a:t>
            </a:r>
            <a:r>
              <a:rPr lang="nl-BE" sz="3000" baseline="30000" dirty="0"/>
              <a:t>de</a:t>
            </a:r>
            <a:r>
              <a:rPr lang="nl-BE" sz="3000" dirty="0"/>
              <a:t> </a:t>
            </a:r>
            <a:r>
              <a:rPr lang="nl-BE" sz="3000" dirty="0" err="1"/>
              <a:t>jaars</a:t>
            </a:r>
            <a:r>
              <a:rPr lang="nl-BE" sz="3000" dirty="0"/>
              <a:t> - Netwerken</a:t>
            </a:r>
          </a:p>
          <a:p>
            <a:pPr marL="457200" indent="-457200">
              <a:buFont typeface="Arial" panose="020B0604020202020204" pitchFamily="34" charset="0"/>
              <a:buChar char="•"/>
            </a:pPr>
            <a:r>
              <a:rPr lang="nl-BE" sz="3200" dirty="0"/>
              <a:t>Alberiek </a:t>
            </a:r>
            <a:r>
              <a:rPr lang="nl-BE" sz="3200" dirty="0" err="1"/>
              <a:t>Depreytere</a:t>
            </a:r>
            <a:r>
              <a:rPr lang="nl-BE" sz="3000" dirty="0"/>
              <a:t>, 2</a:t>
            </a:r>
            <a:r>
              <a:rPr lang="nl-BE" sz="3000" baseline="30000" dirty="0"/>
              <a:t>de</a:t>
            </a:r>
            <a:r>
              <a:rPr lang="nl-BE" sz="3000" dirty="0"/>
              <a:t> </a:t>
            </a:r>
            <a:r>
              <a:rPr lang="nl-BE" sz="3000" dirty="0" err="1"/>
              <a:t>jaars</a:t>
            </a:r>
            <a:r>
              <a:rPr lang="nl-BE" sz="3000" dirty="0"/>
              <a:t> - Hardware</a:t>
            </a:r>
          </a:p>
        </p:txBody>
      </p:sp>
      <p:pic>
        <p:nvPicPr>
          <p:cNvPr id="42" name="Afbeelding 41">
            <a:extLst>
              <a:ext uri="{FF2B5EF4-FFF2-40B4-BE49-F238E27FC236}">
                <a16:creationId xmlns:a16="http://schemas.microsoft.com/office/drawing/2014/main" id="{46565EF2-5F1F-216A-A7BE-591F9ED27A6C}"/>
              </a:ext>
            </a:extLst>
          </p:cNvPr>
          <p:cNvPicPr>
            <a:picLocks noChangeAspect="1"/>
          </p:cNvPicPr>
          <p:nvPr/>
        </p:nvPicPr>
        <p:blipFill>
          <a:blip r:embed="rId3"/>
          <a:srcRect/>
          <a:stretch/>
        </p:blipFill>
        <p:spPr>
          <a:xfrm>
            <a:off x="25868671" y="38354363"/>
            <a:ext cx="3946043" cy="3946043"/>
          </a:xfrm>
          <a:prstGeom prst="rect">
            <a:avLst/>
          </a:prstGeom>
        </p:spPr>
      </p:pic>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1" name="Vrije vorm: vorm 50">
            <a:extLst>
              <a:ext uri="{FF2B5EF4-FFF2-40B4-BE49-F238E27FC236}">
                <a16:creationId xmlns:a16="http://schemas.microsoft.com/office/drawing/2014/main" id="{CFEEFDED-98D0-A3D3-98A0-B64EB8C3F307}"/>
              </a:ext>
            </a:extLst>
          </p:cNvPr>
          <p:cNvSpPr>
            <a:spLocks/>
          </p:cNvSpPr>
          <p:nvPr/>
        </p:nvSpPr>
        <p:spPr>
          <a:xfrm>
            <a:off x="15408274" y="6930189"/>
            <a:ext cx="14083937" cy="18954509"/>
          </a:xfrm>
          <a:custGeom>
            <a:avLst/>
            <a:gdLst>
              <a:gd name="connsiteX0" fmla="*/ 3128184 w 7218948"/>
              <a:gd name="connsiteY0" fmla="*/ 0 h 8715612"/>
              <a:gd name="connsiteX1" fmla="*/ 3320716 w 7218948"/>
              <a:gd name="connsiteY1" fmla="*/ 0 h 8715612"/>
              <a:gd name="connsiteX2" fmla="*/ 4090760 w 7218948"/>
              <a:gd name="connsiteY2" fmla="*/ 0 h 8715612"/>
              <a:gd name="connsiteX3" fmla="*/ 7218948 w 7218948"/>
              <a:gd name="connsiteY3" fmla="*/ 0 h 8715612"/>
              <a:gd name="connsiteX4" fmla="*/ 7218948 w 7218948"/>
              <a:gd name="connsiteY4" fmla="*/ 3128187 h 8715612"/>
              <a:gd name="connsiteX5" fmla="*/ 7218948 w 7218948"/>
              <a:gd name="connsiteY5" fmla="*/ 5038312 h 8715612"/>
              <a:gd name="connsiteX6" fmla="*/ 7218948 w 7218948"/>
              <a:gd name="connsiteY6" fmla="*/ 8715612 h 8715612"/>
              <a:gd name="connsiteX7" fmla="*/ 0 w 7218948"/>
              <a:gd name="connsiteY7" fmla="*/ 8715612 h 8715612"/>
              <a:gd name="connsiteX8" fmla="*/ 0 w 7218948"/>
              <a:gd name="connsiteY8" fmla="*/ 3128187 h 8715612"/>
              <a:gd name="connsiteX9" fmla="*/ 3128184 w 7218948"/>
              <a:gd name="connsiteY9" fmla="*/ 0 h 871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8948" h="8715612">
                <a:moveTo>
                  <a:pt x="3128184" y="0"/>
                </a:moveTo>
                <a:lnTo>
                  <a:pt x="3320716" y="0"/>
                </a:lnTo>
                <a:lnTo>
                  <a:pt x="4090760" y="0"/>
                </a:lnTo>
                <a:lnTo>
                  <a:pt x="7218948" y="0"/>
                </a:lnTo>
                <a:lnTo>
                  <a:pt x="7218948" y="3128187"/>
                </a:lnTo>
                <a:lnTo>
                  <a:pt x="7218948" y="5038312"/>
                </a:lnTo>
                <a:lnTo>
                  <a:pt x="7218948" y="8715612"/>
                </a:lnTo>
                <a:lnTo>
                  <a:pt x="0" y="8715612"/>
                </a:lnTo>
                <a:lnTo>
                  <a:pt x="0" y="3128187"/>
                </a:lnTo>
                <a:cubicBezTo>
                  <a:pt x="0" y="1400537"/>
                  <a:pt x="1400536" y="0"/>
                  <a:pt x="3128184" y="0"/>
                </a:cubicBezTo>
                <a:close/>
              </a:path>
            </a:pathLst>
          </a:cu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549135" cy="2862322"/>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Network- &amp; System administration</a:t>
            </a:r>
          </a:p>
          <a:p>
            <a:pPr marL="571500" indent="-571500">
              <a:buFont typeface="Wingdings" panose="05000000000000000000" pitchFamily="2" charset="2"/>
              <a:buChar char=""/>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1FA04DA-A2C1-4A00-9FA4-1F6991DECE56}">
  <ds:schemaRefs>
    <ds:schemaRef ds:uri="http://schemas.microsoft.com/sharepoint/v3/contenttype/forms"/>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400</TotalTime>
  <Words>143</Words>
  <Application>Microsoft Office PowerPoint</Application>
  <PresentationFormat>Aangepast</PresentationFormat>
  <Paragraphs>14</Paragraphs>
  <Slides>1</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vt:i4>
      </vt:variant>
    </vt:vector>
  </HeadingPairs>
  <TitlesOfParts>
    <vt:vector size="7" baseType="lpstr">
      <vt:lpstr>Arial</vt:lpstr>
      <vt:lpstr>Calibri</vt:lpstr>
      <vt:lpstr>Segoe UI</vt:lpstr>
      <vt:lpstr>Segoe UI Black</vt:lpstr>
      <vt:lpstr>Wingdings</vt:lpstr>
      <vt:lpstr>Kantoorthema</vt:lpstr>
      <vt:lpstr>MusicLightTiles  Tiles that dance with you  Dit project is een set 3D-geprinte tegels die oplichten en muziek afspelen als je erop staat.   De tegels zijn zo ontworpen dat ze zowel samen (bv. dansvloer) als individueel (bv. stapsteen) kunnen worden gebruikt.  Elke tegel wordt aangestuurd door een ESP32 microcontroller die zijn commando’s krijgt via MQTT.   De microcontroller verwerkt deze commando’s en stuurt vervolgens een speaker en led strip aan die zijn verwerkt in de tegel.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Rob Cocquyt</cp:lastModifiedBy>
  <cp:revision>12</cp:revision>
  <dcterms:created xsi:type="dcterms:W3CDTF">2023-09-18T11:28:10Z</dcterms:created>
  <dcterms:modified xsi:type="dcterms:W3CDTF">2023-10-28T14:56:07Z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